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57" r:id="rId4"/>
    <p:sldId id="263" r:id="rId5"/>
    <p:sldId id="264" r:id="rId6"/>
    <p:sldId id="265" r:id="rId7"/>
    <p:sldId id="266" r:id="rId8"/>
    <p:sldId id="283" r:id="rId9"/>
    <p:sldId id="267" r:id="rId10"/>
    <p:sldId id="269" r:id="rId11"/>
    <p:sldId id="270" r:id="rId12"/>
    <p:sldId id="284" r:id="rId13"/>
    <p:sldId id="271" r:id="rId14"/>
    <p:sldId id="272" r:id="rId15"/>
    <p:sldId id="280" r:id="rId16"/>
    <p:sldId id="274" r:id="rId17"/>
    <p:sldId id="276" r:id="rId18"/>
    <p:sldId id="277" r:id="rId19"/>
    <p:sldId id="278" r:id="rId20"/>
    <p:sldId id="279" r:id="rId21"/>
    <p:sldId id="286" r:id="rId22"/>
    <p:sldId id="28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18" autoAdjust="0"/>
  </p:normalViewPr>
  <p:slideViewPr>
    <p:cSldViewPr>
      <p:cViewPr>
        <p:scale>
          <a:sx n="44" d="100"/>
          <a:sy n="44" d="100"/>
        </p:scale>
        <p:origin x="-1902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DA66E-D813-4D5D-877B-415B891D910D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FAEDB-1F49-4883-8218-3FB2ED491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0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FAEDB-1F49-4883-8218-3FB2ED491A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78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DD1B4-9019-4294-855D-C188DD42E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8D530-5165-4884-99D7-A9AE86FBC3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D4DB2A-6C86-4037-93DC-9EB099F3F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72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AFC3A8E-3EA3-4003-A9FF-1199B48D30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BF0AC-7F5E-4508-BED6-CE82DA399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560BC-BE4A-4F2A-B596-0F2954D41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676EE-84DA-4132-9DCF-0219DF390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DFD2D-0281-492C-B15E-4E76844CB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86420-022A-43C4-8768-89FBE60E18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C8A66-87F5-4A18-9D51-D7EBDD0F0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02835-FEED-4EF1-AB5D-85791C8B2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8FB43-ED29-4D32-B4A7-B9411C01F2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535F01-B450-409C-9D50-A0388E20DBE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 descr="WOCAN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05600" y="304800"/>
            <a:ext cx="1879600" cy="12430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209801"/>
          </a:xfrm>
        </p:spPr>
        <p:txBody>
          <a:bodyPr/>
          <a:lstStyle/>
          <a:p>
            <a:r>
              <a:rPr lang="en-US" sz="3600" b="1" dirty="0"/>
              <a:t>“Women farmers’ leadership on </a:t>
            </a:r>
            <a:r>
              <a:rPr lang="en-US" sz="3600" b="1" dirty="0" smtClean="0"/>
              <a:t>agriculture, sustainable development </a:t>
            </a:r>
            <a:r>
              <a:rPr lang="en-US" sz="3600" b="1" dirty="0"/>
              <a:t>and climate</a:t>
            </a:r>
            <a:br>
              <a:rPr lang="en-US" sz="3600" b="1" dirty="0"/>
            </a:br>
            <a:r>
              <a:rPr lang="en-US" sz="3600" b="1" dirty="0"/>
              <a:t>change”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Alexandra Spieldoch</a:t>
            </a:r>
          </a:p>
          <a:p>
            <a:r>
              <a:rPr lang="en-US" dirty="0" smtClean="0"/>
              <a:t>CSW – 55</a:t>
            </a:r>
          </a:p>
          <a:p>
            <a:r>
              <a:rPr lang="en-US" dirty="0" smtClean="0"/>
              <a:t>February 22,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Women farmers promote measur</a:t>
            </a:r>
            <a:r>
              <a:rPr lang="en-US" sz="3600" b="1" dirty="0" smtClean="0"/>
              <a:t>es for </a:t>
            </a:r>
            <a:r>
              <a:rPr lang="en-US" sz="3600" b="1" dirty="0" smtClean="0"/>
              <a:t> adaption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</a:t>
            </a:r>
            <a:r>
              <a:rPr lang="en-US" dirty="0"/>
              <a:t>warning systems, </a:t>
            </a:r>
            <a:endParaRPr lang="en-US" dirty="0" smtClean="0"/>
          </a:p>
          <a:p>
            <a:r>
              <a:rPr lang="en-US" dirty="0" smtClean="0"/>
              <a:t>community </a:t>
            </a:r>
            <a:r>
              <a:rPr lang="en-US" dirty="0"/>
              <a:t>based disaster preparedness and management</a:t>
            </a:r>
            <a:r>
              <a:rPr lang="en-US" dirty="0" smtClean="0"/>
              <a:t>,</a:t>
            </a:r>
          </a:p>
          <a:p>
            <a:r>
              <a:rPr lang="en-US" dirty="0" smtClean="0"/>
              <a:t>early </a:t>
            </a:r>
            <a:r>
              <a:rPr lang="en-US" dirty="0"/>
              <a:t>weather forecasting systems, </a:t>
            </a:r>
            <a:endParaRPr lang="en-US" dirty="0" smtClean="0"/>
          </a:p>
          <a:p>
            <a:r>
              <a:rPr lang="en-US" dirty="0" smtClean="0"/>
              <a:t>flood </a:t>
            </a:r>
            <a:r>
              <a:rPr lang="en-US" dirty="0"/>
              <a:t>/drought resistant seed varieties</a:t>
            </a:r>
            <a:r>
              <a:rPr lang="en-US" dirty="0" smtClean="0"/>
              <a:t>,</a:t>
            </a:r>
          </a:p>
          <a:p>
            <a:r>
              <a:rPr lang="en-US" dirty="0" smtClean="0"/>
              <a:t> </a:t>
            </a:r>
            <a:r>
              <a:rPr lang="en-US" dirty="0"/>
              <a:t>and community-based, small scale renewable bio-energies.</a:t>
            </a:r>
          </a:p>
        </p:txBody>
      </p:sp>
    </p:spTree>
    <p:extLst>
      <p:ext uri="{BB962C8B-B14F-4D97-AF65-F5344CB8AC3E}">
        <p14:creationId xmlns:p14="http://schemas.microsoft.com/office/powerpoint/2010/main" val="420576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Adaption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integrated, diversified farming, </a:t>
            </a:r>
            <a:endParaRPr lang="en-US" sz="2600" dirty="0" smtClean="0"/>
          </a:p>
          <a:p>
            <a:r>
              <a:rPr lang="en-US" sz="2600" dirty="0" smtClean="0"/>
              <a:t>organic </a:t>
            </a:r>
            <a:r>
              <a:rPr lang="en-US" sz="2600" dirty="0"/>
              <a:t>farming, </a:t>
            </a:r>
            <a:endParaRPr lang="en-US" sz="2600" dirty="0" smtClean="0"/>
          </a:p>
          <a:p>
            <a:r>
              <a:rPr lang="en-US" sz="2600" dirty="0" smtClean="0"/>
              <a:t>bio-composting</a:t>
            </a:r>
            <a:r>
              <a:rPr lang="en-US" sz="2600" dirty="0"/>
              <a:t>,  </a:t>
            </a:r>
            <a:endParaRPr lang="en-US" sz="2600" dirty="0" smtClean="0"/>
          </a:p>
          <a:p>
            <a:r>
              <a:rPr lang="en-US" sz="2600" dirty="0" smtClean="0"/>
              <a:t>use </a:t>
            </a:r>
            <a:r>
              <a:rPr lang="en-US" sz="2600" dirty="0"/>
              <a:t>of local and select seeds, </a:t>
            </a:r>
            <a:endParaRPr lang="en-US" sz="2600" dirty="0" smtClean="0"/>
          </a:p>
          <a:p>
            <a:r>
              <a:rPr lang="en-US" sz="2600" dirty="0" smtClean="0"/>
              <a:t>herbal </a:t>
            </a:r>
            <a:r>
              <a:rPr lang="en-US" sz="2600" dirty="0"/>
              <a:t>pesticides, </a:t>
            </a:r>
            <a:endParaRPr lang="en-US" sz="2600" dirty="0" smtClean="0"/>
          </a:p>
          <a:p>
            <a:r>
              <a:rPr lang="en-US" sz="2600" dirty="0" smtClean="0"/>
              <a:t>crop </a:t>
            </a:r>
            <a:r>
              <a:rPr lang="en-US" sz="2600" dirty="0"/>
              <a:t>diversification, </a:t>
            </a:r>
            <a:endParaRPr lang="en-US" sz="2600" dirty="0" smtClean="0"/>
          </a:p>
          <a:p>
            <a:r>
              <a:rPr lang="en-US" sz="2600" dirty="0" smtClean="0"/>
              <a:t>terracing</a:t>
            </a:r>
            <a:r>
              <a:rPr lang="en-US" sz="2600" dirty="0"/>
              <a:t>, </a:t>
            </a:r>
            <a:endParaRPr lang="en-US" sz="2600" dirty="0" smtClean="0"/>
          </a:p>
          <a:p>
            <a:r>
              <a:rPr lang="en-US" sz="2600" dirty="0" smtClean="0"/>
              <a:t>systematic crop intensification</a:t>
            </a:r>
            <a:r>
              <a:rPr lang="en-US" sz="2600" dirty="0"/>
              <a:t>, and community based </a:t>
            </a:r>
            <a:r>
              <a:rPr lang="en-US" sz="2600" dirty="0" smtClean="0"/>
              <a:t>irrigation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9332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Women Leaders in Cancun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.</a:t>
            </a:r>
            <a:r>
              <a:rPr lang="en-US" sz="3000" dirty="0" smtClean="0"/>
              <a:t>Women Leader’s Network on Climate Justice headed by Mary Robinson and government leaders</a:t>
            </a:r>
          </a:p>
          <a:p>
            <a:r>
              <a:rPr lang="en-US" sz="3000" dirty="0" smtClean="0"/>
              <a:t>Gender and </a:t>
            </a:r>
            <a:r>
              <a:rPr lang="en-US" sz="3000" dirty="0" smtClean="0"/>
              <a:t>Climate Change Alliance</a:t>
            </a:r>
            <a:endParaRPr lang="en-US" sz="3000" dirty="0" smtClean="0"/>
          </a:p>
          <a:p>
            <a:r>
              <a:rPr lang="en-US" sz="3000" dirty="0" smtClean="0"/>
              <a:t>Women producer groups/experts </a:t>
            </a:r>
            <a:r>
              <a:rPr lang="en-US" sz="3000" dirty="0" smtClean="0"/>
              <a:t>in agriculture</a:t>
            </a:r>
          </a:p>
          <a:p>
            <a:r>
              <a:rPr lang="en-US" sz="3000" dirty="0" smtClean="0"/>
              <a:t>Women in REDD</a:t>
            </a:r>
          </a:p>
          <a:p>
            <a:r>
              <a:rPr lang="en-US" sz="3000" dirty="0" smtClean="0"/>
              <a:t>Women’ Caucus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20453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Women’s Caucus in Cancun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Women’s Declaration Against </a:t>
            </a:r>
            <a:r>
              <a:rPr lang="en-US" dirty="0" smtClean="0"/>
              <a:t>REDD +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Implementation of CEDAW and INDRIP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Land Rights and end to Deforestation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Critique of market-led approach to reforestation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Potential Value of REDD +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WOCAN believes that r</a:t>
            </a:r>
            <a:r>
              <a:rPr lang="en-US" dirty="0" smtClean="0"/>
              <a:t>eforestation</a:t>
            </a:r>
            <a:r>
              <a:rPr lang="en-US" dirty="0"/>
              <a:t>, particularly if community based and managed, can provide tremendous support to developing countries’ mitigation and adaptation effort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‘Women </a:t>
            </a:r>
            <a:r>
              <a:rPr lang="en-US" dirty="0"/>
              <a:t>in </a:t>
            </a:r>
            <a:r>
              <a:rPr lang="en-US" dirty="0" smtClean="0"/>
              <a:t>REDD’ </a:t>
            </a:r>
            <a:r>
              <a:rPr lang="en-US" dirty="0"/>
              <a:t>with WOCAN, IUCN and </a:t>
            </a:r>
            <a:r>
              <a:rPr lang="en-US" dirty="0" smtClean="0"/>
              <a:t> </a:t>
            </a:r>
            <a:r>
              <a:rPr lang="en-US" dirty="0" smtClean="0"/>
              <a:t>Norway – making sure that women farmers benefit from climate finance flows to the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Quote from Asian Farmers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Esther </a:t>
            </a:r>
            <a:r>
              <a:rPr lang="en-US" i="1" dirty="0" err="1"/>
              <a:t>Penunia</a:t>
            </a:r>
            <a:r>
              <a:rPr lang="en-US" i="1" dirty="0"/>
              <a:t> </a:t>
            </a:r>
            <a:r>
              <a:rPr lang="en-US" i="1" dirty="0" smtClean="0"/>
              <a:t>–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There is only one way to measure the success of a climate agreement, and that is based on whether or not it will effectively reduce emissions to prevent runaway climate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3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UNFCCC </a:t>
            </a:r>
            <a:r>
              <a:rPr lang="en-US" b="1" dirty="0"/>
              <a:t>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Barely includes agriculture, except in a footnote and small reference in REDD + </a:t>
            </a:r>
          </a:p>
          <a:p>
            <a:r>
              <a:rPr lang="en-US" dirty="0" smtClean="0"/>
              <a:t>No clear </a:t>
            </a:r>
            <a:r>
              <a:rPr lang="en-US" dirty="0"/>
              <a:t>gender language in the text or emphasis on the involvement of women the many actions that can be done to adapt and mitigate climate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Negotiations m</a:t>
            </a:r>
            <a:r>
              <a:rPr lang="en-US" dirty="0" smtClean="0"/>
              <a:t>oving </a:t>
            </a:r>
            <a:r>
              <a:rPr lang="en-US" dirty="0" smtClean="0"/>
              <a:t>ahead without binding </a:t>
            </a:r>
            <a:r>
              <a:rPr lang="en-US" dirty="0"/>
              <a:t>targets for reducing emissions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172200" cy="1143000"/>
          </a:xfrm>
        </p:spPr>
        <p:txBody>
          <a:bodyPr/>
          <a:lstStyle/>
          <a:p>
            <a:r>
              <a:rPr lang="en-US" sz="4000" b="1" dirty="0" smtClean="0"/>
              <a:t>COP – 17</a:t>
            </a:r>
            <a:br>
              <a:rPr lang="en-US" sz="4000" b="1" dirty="0" smtClean="0"/>
            </a:br>
            <a:r>
              <a:rPr lang="en-US" sz="4000" b="1" dirty="0" smtClean="0"/>
              <a:t>Durban South Africa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Proposal to organize a </a:t>
            </a:r>
            <a:r>
              <a:rPr lang="en-US" dirty="0"/>
              <a:t>space for </a:t>
            </a:r>
            <a:r>
              <a:rPr lang="en-US" dirty="0" smtClean="0"/>
              <a:t> </a:t>
            </a:r>
            <a:r>
              <a:rPr lang="en-US" dirty="0"/>
              <a:t>advocacy on women rights, agriculture and climate at the COP 17 in Durban, South </a:t>
            </a:r>
            <a:r>
              <a:rPr lang="en-US" dirty="0" smtClean="0"/>
              <a:t>Africa to strengthen these linkages moving in the UNFCCC.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8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Rio + </a:t>
            </a:r>
            <a:r>
              <a:rPr lang="en-US" sz="3600" b="1" dirty="0" smtClean="0"/>
              <a:t>20: a Comprehensive Approach to Development?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/>
              <a:t>The CSD 2012 </a:t>
            </a:r>
            <a:r>
              <a:rPr lang="en-GB" sz="2600" dirty="0" smtClean="0"/>
              <a:t>will </a:t>
            </a:r>
            <a:r>
              <a:rPr lang="en-GB" sz="2600" dirty="0"/>
              <a:t>focus on a 20-year review of the Earth Summit that took place in Rio de Janeiro </a:t>
            </a:r>
            <a:r>
              <a:rPr lang="en-GB" sz="2600" dirty="0" smtClean="0"/>
              <a:t>1992 to : a</a:t>
            </a:r>
            <a:r>
              <a:rPr lang="en-GB" sz="2600" dirty="0"/>
              <a:t>) renew political commitment to sustainable development, b) assess the </a:t>
            </a:r>
            <a:r>
              <a:rPr lang="en-GB" sz="2600" dirty="0" smtClean="0"/>
              <a:t>progress, </a:t>
            </a:r>
            <a:r>
              <a:rPr lang="en-GB" sz="2600" dirty="0"/>
              <a:t>and c) address new and emerging challenges. </a:t>
            </a:r>
            <a:endParaRPr lang="en-GB" sz="2600" dirty="0" smtClean="0"/>
          </a:p>
          <a:p>
            <a:r>
              <a:rPr lang="en-GB" sz="2600" dirty="0" smtClean="0"/>
              <a:t> Themes of Rio + 20: </a:t>
            </a:r>
            <a:r>
              <a:rPr lang="en-GB" sz="2600" dirty="0"/>
              <a:t>the green economy in relation to sustainable development and poverty eradication and an institutional framework </a:t>
            </a:r>
            <a:r>
              <a:rPr lang="en-GB" sz="2600" dirty="0" smtClean="0"/>
              <a:t>to strengthen </a:t>
            </a:r>
            <a:r>
              <a:rPr lang="en-GB" sz="2600" dirty="0"/>
              <a:t>the Agenda 21 from the original Earth Summit and the Johannesburg Plan of Action. 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Women and Rio + 20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offers a political moment for women’s organizations to develop a more comprehensive advocacy agenda relating to sustainable </a:t>
            </a:r>
            <a:r>
              <a:rPr lang="en-GB" dirty="0" smtClean="0"/>
              <a:t>development</a:t>
            </a:r>
          </a:p>
          <a:p>
            <a:r>
              <a:rPr lang="en-GB" dirty="0"/>
              <a:t>a window to expand the number of rural women leaders and women’s organizations with expertise on women and </a:t>
            </a:r>
            <a:r>
              <a:rPr lang="en-GB" dirty="0" smtClean="0"/>
              <a:t>agriculture who will participate.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7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172200" cy="1935162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Network </a:t>
            </a:r>
            <a:r>
              <a:rPr lang="en-US" sz="3600" b="1" dirty="0"/>
              <a:t>of Women </a:t>
            </a:r>
            <a:r>
              <a:rPr lang="en-US" sz="3600" b="1" dirty="0" smtClean="0"/>
              <a:t> of Ministers </a:t>
            </a:r>
            <a:r>
              <a:rPr lang="en-US" sz="3600" b="1" dirty="0"/>
              <a:t>and Leaders in Agriculture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001000" cy="3916363"/>
          </a:xfrm>
        </p:spPr>
        <p:txBody>
          <a:bodyPr/>
          <a:lstStyle/>
          <a:p>
            <a:pPr lvl="0"/>
            <a:r>
              <a:rPr lang="en-US" sz="2400" dirty="0" smtClean="0"/>
              <a:t>CSD</a:t>
            </a:r>
            <a:endParaRPr lang="en-US" sz="2400" dirty="0"/>
          </a:p>
          <a:p>
            <a:pPr lvl="0"/>
            <a:r>
              <a:rPr lang="en-US" sz="2400" dirty="0"/>
              <a:t>ECOSOC</a:t>
            </a:r>
          </a:p>
          <a:p>
            <a:pPr lvl="0"/>
            <a:r>
              <a:rPr lang="en-US" sz="2400" dirty="0"/>
              <a:t>World Food Summit</a:t>
            </a:r>
          </a:p>
          <a:p>
            <a:pPr lvl="0"/>
            <a:r>
              <a:rPr lang="en-US" sz="2400" dirty="0"/>
              <a:t>Beijing + 15</a:t>
            </a:r>
          </a:p>
          <a:p>
            <a:pPr lvl="0"/>
            <a:r>
              <a:rPr lang="en-US" sz="2400" dirty="0"/>
              <a:t>CFS</a:t>
            </a:r>
          </a:p>
          <a:p>
            <a:pPr lvl="0"/>
            <a:r>
              <a:rPr lang="en-US" sz="2400" dirty="0" smtClean="0"/>
              <a:t>UNFCCC </a:t>
            </a:r>
            <a:r>
              <a:rPr lang="en-US" sz="2400" dirty="0"/>
              <a:t>(and other relevant negotiations that link agriculture, NRM and women’s rights</a:t>
            </a:r>
            <a:r>
              <a:rPr lang="en-US" sz="2400" dirty="0" smtClean="0"/>
              <a:t>)</a:t>
            </a:r>
          </a:p>
          <a:p>
            <a:pPr lvl="0"/>
            <a:r>
              <a:rPr lang="en-US" sz="2400" dirty="0" smtClean="0"/>
              <a:t>Rio + 20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Rio + 20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/>
              <a:t>UN Women and the CSW will be involved in preparations for Rio + 20, and it will also be a moment where high-level officials will meet. </a:t>
            </a:r>
            <a:endParaRPr lang="en-GB" sz="3000" dirty="0" smtClean="0"/>
          </a:p>
          <a:p>
            <a:endParaRPr lang="en-US" sz="3000" dirty="0"/>
          </a:p>
          <a:p>
            <a:r>
              <a:rPr lang="en-GB" sz="3000" dirty="0" smtClean="0"/>
              <a:t>The </a:t>
            </a:r>
            <a:r>
              <a:rPr lang="en-GB" sz="3000" dirty="0"/>
              <a:t>Women’s Major </a:t>
            </a:r>
            <a:r>
              <a:rPr lang="en-GB" sz="3000" dirty="0" smtClean="0"/>
              <a:t>Group has </a:t>
            </a:r>
            <a:r>
              <a:rPr lang="en-GB" sz="3000" dirty="0"/>
              <a:t>drafted a Rio + 20 Position Paper for the preparatory </a:t>
            </a:r>
            <a:r>
              <a:rPr lang="en-GB" sz="3000" dirty="0" smtClean="0"/>
              <a:t>process that include strong references to land, technology, agriculture, water and climate change.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8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4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7772400" cy="2057401"/>
          </a:xfrm>
        </p:spPr>
        <p:txBody>
          <a:bodyPr/>
          <a:lstStyle/>
          <a:p>
            <a:r>
              <a:rPr lang="en-US" sz="3600" b="1" dirty="0"/>
              <a:t>“Women farmers’ leadership on </a:t>
            </a:r>
            <a:r>
              <a:rPr lang="en-US" sz="3600" b="1" dirty="0" smtClean="0"/>
              <a:t>agriculture, sustainable development </a:t>
            </a:r>
            <a:r>
              <a:rPr lang="en-US" sz="3600" b="1" dirty="0"/>
              <a:t>and climate</a:t>
            </a:r>
            <a:br>
              <a:rPr lang="en-US" sz="3600" b="1" dirty="0"/>
            </a:br>
            <a:r>
              <a:rPr lang="en-US" sz="3600" b="1" dirty="0"/>
              <a:t>change”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Alexandra Spieldoch</a:t>
            </a:r>
          </a:p>
          <a:p>
            <a:r>
              <a:rPr lang="en-US" dirty="0" smtClean="0"/>
              <a:t>CSW – 55</a:t>
            </a:r>
          </a:p>
          <a:p>
            <a:r>
              <a:rPr lang="en-US" dirty="0" smtClean="0"/>
              <a:t>February 22,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74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UN CSW -54, Beijing + 15</a:t>
            </a:r>
            <a:endParaRPr lang="en-US" sz="36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5625"/>
            <a:ext cx="8229600" cy="4300538"/>
          </a:xfrm>
        </p:spPr>
        <p:txBody>
          <a:bodyPr/>
          <a:lstStyle/>
          <a:p>
            <a:r>
              <a:rPr lang="en-US" dirty="0" smtClean="0"/>
              <a:t>WOCAN - Huairou </a:t>
            </a:r>
            <a:r>
              <a:rPr lang="en-US" dirty="0"/>
              <a:t>– FAO Partnership  </a:t>
            </a:r>
            <a:endParaRPr lang="en-CA" dirty="0"/>
          </a:p>
          <a:p>
            <a:endParaRPr lang="en-CA" sz="2800" dirty="0" smtClean="0"/>
          </a:p>
          <a:p>
            <a:pPr>
              <a:buFont typeface="Wingdings" pitchFamily="2" charset="2"/>
              <a:buChar char="Ø"/>
            </a:pPr>
            <a:r>
              <a:rPr lang="en-CA" sz="2800" dirty="0" smtClean="0"/>
              <a:t>Consultation with grassroots women in Africa, Asia and Latin America on food security concerns and coping strategies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24 organizations in 23 </a:t>
            </a:r>
            <a:r>
              <a:rPr lang="en-US" sz="2800" dirty="0" smtClean="0"/>
              <a:t>countries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Over 656 grassroots women and men in nine countries in Sub-Saharan Africa participated in 28 focus group discussions </a:t>
            </a:r>
            <a:r>
              <a:rPr lang="en-US" sz="2400" dirty="0" smtClean="0"/>
              <a:t>– Oct 2009- January </a:t>
            </a:r>
            <a:r>
              <a:rPr lang="en-US" sz="2400" dirty="0" smtClean="0"/>
              <a:t>2010. </a:t>
            </a:r>
            <a:r>
              <a:rPr lang="en-US" sz="2400" dirty="0" smtClean="0"/>
              <a:t>Extreme weather affects yields:</a:t>
            </a:r>
            <a:endParaRPr lang="en-US" sz="2400" dirty="0" smtClean="0"/>
          </a:p>
          <a:p>
            <a:pPr marL="457200" lvl="0" indent="-457200">
              <a:buAutoNum type="arabicPeriod"/>
            </a:pPr>
            <a:r>
              <a:rPr lang="en-US" sz="2400" dirty="0" smtClean="0"/>
              <a:t>Cameroon </a:t>
            </a:r>
            <a:r>
              <a:rPr lang="en-US" sz="2400" dirty="0"/>
              <a:t>and </a:t>
            </a:r>
            <a:r>
              <a:rPr lang="en-US" sz="2400" dirty="0" smtClean="0"/>
              <a:t>Benin – high </a:t>
            </a:r>
            <a:r>
              <a:rPr lang="en-US" sz="2400" dirty="0" smtClean="0"/>
              <a:t>temperatures </a:t>
            </a:r>
            <a:endParaRPr lang="en-US" sz="2400" dirty="0" smtClean="0"/>
          </a:p>
          <a:p>
            <a:pPr marL="457200" lvl="0" indent="-457200">
              <a:buAutoNum type="arabicPeriod"/>
            </a:pPr>
            <a:r>
              <a:rPr lang="en-US" sz="2400" dirty="0" smtClean="0"/>
              <a:t>South Africa - hotter </a:t>
            </a:r>
            <a:r>
              <a:rPr lang="en-US" sz="2400" dirty="0"/>
              <a:t>and wetter summers with colder and drier winters. </a:t>
            </a:r>
            <a:endParaRPr lang="en-US" sz="2400" dirty="0" smtClean="0"/>
          </a:p>
          <a:p>
            <a:pPr marL="457200" lvl="0" indent="-457200">
              <a:buAutoNum type="arabicPeriod"/>
            </a:pPr>
            <a:r>
              <a:rPr lang="en-US" sz="2400" dirty="0" smtClean="0"/>
              <a:t>Zambia and Ethiopia – water scarcity</a:t>
            </a:r>
          </a:p>
          <a:p>
            <a:pPr marL="457200" lvl="0" indent="-457200">
              <a:buAutoNum type="arabicPeriod"/>
            </a:pPr>
            <a:r>
              <a:rPr lang="en-US" sz="2400" dirty="0" smtClean="0"/>
              <a:t>Tanzania – long-term drought reduces livestock production</a:t>
            </a:r>
          </a:p>
          <a:p>
            <a:pPr marL="457200" lvl="0" indent="-457200">
              <a:buAutoNum type="arabicPeriod"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 smtClean="0"/>
          </a:p>
          <a:p>
            <a:endParaRPr lang="en-US" sz="1000" b="1" dirty="0"/>
          </a:p>
          <a:p>
            <a:endParaRPr lang="en-US" sz="1000" dirty="0" smtClean="0"/>
          </a:p>
          <a:p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u="sng" dirty="0" smtClean="0"/>
              <a:t>Bangladesh</a:t>
            </a:r>
            <a:r>
              <a:rPr lang="en-US" sz="2600" dirty="0" smtClean="0"/>
              <a:t> </a:t>
            </a:r>
            <a:r>
              <a:rPr lang="en-US" sz="2600" dirty="0"/>
              <a:t>(hosted by Participatory Development Action Project); </a:t>
            </a: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u="sng" dirty="0"/>
              <a:t>Philippines</a:t>
            </a:r>
            <a:r>
              <a:rPr lang="en-US" sz="2600" dirty="0"/>
              <a:t> (hosted by the Asian Farmers’ Association), </a:t>
            </a:r>
            <a:endParaRPr lang="en-US" sz="2600" dirty="0" smtClean="0"/>
          </a:p>
          <a:p>
            <a:r>
              <a:rPr lang="en-US" sz="2600" u="sng" dirty="0" smtClean="0"/>
              <a:t>Pakistan</a:t>
            </a:r>
            <a:r>
              <a:rPr lang="en-US" sz="2600" dirty="0" smtClean="0"/>
              <a:t> </a:t>
            </a:r>
            <a:r>
              <a:rPr lang="en-US" sz="2600" dirty="0"/>
              <a:t>(hosted by the NGO </a:t>
            </a:r>
            <a:r>
              <a:rPr lang="en-US" sz="2600" dirty="0" err="1"/>
              <a:t>Himawanti</a:t>
            </a:r>
            <a:r>
              <a:rPr lang="en-US" sz="2600" dirty="0"/>
              <a:t>), </a:t>
            </a:r>
            <a:r>
              <a:rPr lang="en-US" sz="2600" u="sng" dirty="0"/>
              <a:t>Nepal</a:t>
            </a:r>
            <a:r>
              <a:rPr lang="en-US" sz="2600" dirty="0"/>
              <a:t> (hosted by </a:t>
            </a:r>
            <a:r>
              <a:rPr lang="en-US" sz="2600" dirty="0" err="1"/>
              <a:t>Lumanti</a:t>
            </a:r>
            <a:r>
              <a:rPr lang="en-US" sz="2600" dirty="0"/>
              <a:t>) </a:t>
            </a:r>
            <a:endParaRPr lang="en-US" sz="2600" dirty="0" smtClean="0"/>
          </a:p>
          <a:p>
            <a:r>
              <a:rPr lang="en-US" sz="2600" dirty="0" smtClean="0"/>
              <a:t>Two </a:t>
            </a:r>
            <a:r>
              <a:rPr lang="en-US" sz="2600" dirty="0"/>
              <a:t>regions of </a:t>
            </a:r>
            <a:r>
              <a:rPr lang="en-US" sz="2600" u="sng" dirty="0"/>
              <a:t>India </a:t>
            </a:r>
            <a:r>
              <a:rPr lang="en-US" sz="2600" dirty="0"/>
              <a:t>(</a:t>
            </a:r>
            <a:r>
              <a:rPr lang="en-US" sz="2600" dirty="0" err="1"/>
              <a:t>Swayam</a:t>
            </a:r>
            <a:r>
              <a:rPr lang="en-US" sz="2600" dirty="0"/>
              <a:t> </a:t>
            </a:r>
            <a:r>
              <a:rPr lang="en-US" sz="2600" dirty="0" err="1"/>
              <a:t>Shikshan</a:t>
            </a:r>
            <a:r>
              <a:rPr lang="en-US" sz="2600" dirty="0"/>
              <a:t> </a:t>
            </a:r>
            <a:r>
              <a:rPr lang="en-US" sz="2600" dirty="0" err="1"/>
              <a:t>Prayog</a:t>
            </a:r>
            <a:r>
              <a:rPr lang="en-US" sz="2600" dirty="0"/>
              <a:t> in Maharashtra and Covenant Center for Development in Tamil Nadu).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Asia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Pakistan - climate </a:t>
            </a:r>
            <a:r>
              <a:rPr lang="en-US" dirty="0"/>
              <a:t>change has affected wheat and potato </a:t>
            </a:r>
            <a:r>
              <a:rPr lang="en-US" dirty="0" smtClean="0"/>
              <a:t>production</a:t>
            </a:r>
          </a:p>
          <a:p>
            <a:r>
              <a:rPr lang="en-US" dirty="0" smtClean="0"/>
              <a:t>Philippines - recurring </a:t>
            </a:r>
            <a:r>
              <a:rPr lang="en-US" dirty="0"/>
              <a:t>banana crop loss due to </a:t>
            </a:r>
            <a:r>
              <a:rPr lang="en-US" dirty="0" smtClean="0"/>
              <a:t>typhoons</a:t>
            </a:r>
          </a:p>
          <a:p>
            <a:r>
              <a:rPr lang="en-US" dirty="0" smtClean="0"/>
              <a:t>Downward spiraling of debt and less food supply and income from agricultural production.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0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Latin America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s-DO" sz="2600" dirty="0" err="1"/>
              <a:t>Nine</a:t>
            </a:r>
            <a:r>
              <a:rPr lang="es-DO" sz="2600" dirty="0"/>
              <a:t> </a:t>
            </a:r>
            <a:r>
              <a:rPr lang="es-DO" sz="2600" dirty="0" err="1" smtClean="0"/>
              <a:t>organizations</a:t>
            </a:r>
            <a:r>
              <a:rPr lang="es-DO" sz="2600" dirty="0" smtClean="0"/>
              <a:t>:  </a:t>
            </a:r>
          </a:p>
          <a:p>
            <a:pPr marL="0" indent="0">
              <a:buNone/>
            </a:pPr>
            <a:endParaRPr lang="es-DO" sz="2600" dirty="0" smtClean="0"/>
          </a:p>
          <a:p>
            <a:pPr algn="just"/>
            <a:r>
              <a:rPr lang="es-DO" sz="2600" dirty="0" smtClean="0"/>
              <a:t>Jamaica</a:t>
            </a:r>
          </a:p>
          <a:p>
            <a:pPr algn="just"/>
            <a:r>
              <a:rPr lang="es-DO" sz="2600" dirty="0" smtClean="0"/>
              <a:t>Nicaragua</a:t>
            </a:r>
          </a:p>
          <a:p>
            <a:pPr algn="just"/>
            <a:r>
              <a:rPr lang="es-DO" sz="2600" dirty="0" smtClean="0"/>
              <a:t> Honduras</a:t>
            </a:r>
          </a:p>
          <a:p>
            <a:pPr algn="just"/>
            <a:r>
              <a:rPr lang="es-DO" sz="2600" dirty="0" err="1" smtClean="0"/>
              <a:t>Brazil</a:t>
            </a:r>
            <a:endParaRPr lang="es-DO" sz="2600" dirty="0" smtClean="0"/>
          </a:p>
          <a:p>
            <a:pPr algn="just"/>
            <a:r>
              <a:rPr lang="es-DO" sz="2600" dirty="0" smtClean="0"/>
              <a:t>Argentina</a:t>
            </a:r>
            <a:endParaRPr lang="es-DO" sz="2600" dirty="0"/>
          </a:p>
          <a:p>
            <a:pPr algn="just"/>
            <a:endParaRPr lang="es-DO" sz="2600" dirty="0" smtClean="0"/>
          </a:p>
          <a:p>
            <a:pPr algn="just"/>
            <a:endParaRPr lang="es-DO" sz="2600" dirty="0" smtClean="0"/>
          </a:p>
          <a:p>
            <a:pPr algn="just"/>
            <a:endParaRPr lang="es-DO" sz="2600" dirty="0" smtClean="0"/>
          </a:p>
          <a:p>
            <a:pPr algn="just"/>
            <a:endParaRPr lang="es-DO" sz="2600" dirty="0" smtClean="0"/>
          </a:p>
          <a:p>
            <a:pPr algn="just"/>
            <a:r>
              <a:rPr lang="es-DO" sz="2600" dirty="0" smtClean="0"/>
              <a:t>Bolivia</a:t>
            </a:r>
            <a:endParaRPr lang="es-DO" sz="2600" dirty="0" smtClean="0"/>
          </a:p>
          <a:p>
            <a:pPr algn="just"/>
            <a:r>
              <a:rPr lang="es-DO" sz="2600" dirty="0" smtClean="0"/>
              <a:t>Perú</a:t>
            </a:r>
          </a:p>
          <a:p>
            <a:pPr algn="just"/>
            <a:r>
              <a:rPr lang="es-DO" sz="2600" dirty="0" smtClean="0"/>
              <a:t>Guatemala</a:t>
            </a:r>
          </a:p>
          <a:p>
            <a:pPr algn="just"/>
            <a:r>
              <a:rPr lang="es-DO" sz="2600" dirty="0" smtClean="0"/>
              <a:t>Ecuador</a:t>
            </a:r>
            <a:r>
              <a:rPr lang="es-DO" sz="2600" dirty="0"/>
              <a:t> </a:t>
            </a:r>
            <a:endParaRPr lang="es-DO" sz="2600" dirty="0" smtClean="0"/>
          </a:p>
          <a:p>
            <a:pPr algn="just"/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624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Latin America Continued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from Brazil, Argentina and Jamaica pointed out that their ongoing practices of small scale farming were </a:t>
            </a:r>
            <a:r>
              <a:rPr lang="en-US" dirty="0" smtClean="0"/>
              <a:t>a </a:t>
            </a:r>
            <a:r>
              <a:rPr lang="en-US" dirty="0"/>
              <a:t>sustainable strategy for responding </a:t>
            </a:r>
            <a:r>
              <a:rPr lang="en-US" dirty="0" smtClean="0"/>
              <a:t>to multiple crises . They </a:t>
            </a:r>
            <a:r>
              <a:rPr lang="en-US" dirty="0"/>
              <a:t>also felt that small scale farming uses irrigation technologies that waste less water and use fewer chemical inputs for farming, thus preserving the land and the environment.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770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Women’s resiliency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Survival </a:t>
            </a:r>
            <a:r>
              <a:rPr lang="en-US" dirty="0" smtClean="0"/>
              <a:t>strategies include </a:t>
            </a:r>
            <a:r>
              <a:rPr lang="en-US" dirty="0"/>
              <a:t>traditional knowledge, water harvesting, crop diversification, collective farming</a:t>
            </a:r>
            <a:r>
              <a:rPr lang="en-US" dirty="0" smtClean="0"/>
              <a:t>, seed saving, </a:t>
            </a:r>
            <a:r>
              <a:rPr lang="en-US" dirty="0"/>
              <a:t>food banks and food reserves as well </a:t>
            </a:r>
            <a:r>
              <a:rPr lang="en-US" dirty="0" smtClean="0"/>
              <a:t>as training on agricultural techniques and crop management.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Women’s cooperatives and Self-help groups (Nepal and Brazil)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97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A7E2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7E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881</Words>
  <Application>Microsoft Office PowerPoint</Application>
  <PresentationFormat>On-screen Show (4:3)</PresentationFormat>
  <Paragraphs>114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“Women farmers’ leadership on agriculture, sustainable development and climate change”</vt:lpstr>
      <vt:lpstr> Network of Women  of Ministers and Leaders in Agriculture  </vt:lpstr>
      <vt:lpstr>UN CSW -54, Beijing + 15</vt:lpstr>
      <vt:lpstr>Africa</vt:lpstr>
      <vt:lpstr>Asia</vt:lpstr>
      <vt:lpstr>Asia Continued</vt:lpstr>
      <vt:lpstr>Latin America</vt:lpstr>
      <vt:lpstr>Latin America Continued</vt:lpstr>
      <vt:lpstr>Women’s resiliency</vt:lpstr>
      <vt:lpstr>Women farmers promote measures for  adaption </vt:lpstr>
      <vt:lpstr>Adaption continued</vt:lpstr>
      <vt:lpstr>Women Leaders in Cancun</vt:lpstr>
      <vt:lpstr>Women’s Caucus in Cancun </vt:lpstr>
      <vt:lpstr>Potential Value of REDD + </vt:lpstr>
      <vt:lpstr>Quote from Asian Farmers Association</vt:lpstr>
      <vt:lpstr>UNFCCC text</vt:lpstr>
      <vt:lpstr>COP – 17 Durban South Africa</vt:lpstr>
      <vt:lpstr>Rio + 20: a Comprehensive Approach to Development?</vt:lpstr>
      <vt:lpstr>Women and Rio + 20</vt:lpstr>
      <vt:lpstr>Rio + 20 Continued</vt:lpstr>
      <vt:lpstr>PowerPoint Presentation</vt:lpstr>
      <vt:lpstr>“Women farmers’ leadership on agriculture, sustainable development and climate change”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Jeannette</cp:lastModifiedBy>
  <cp:revision>13</cp:revision>
  <dcterms:created xsi:type="dcterms:W3CDTF">2006-01-11T18:37:38Z</dcterms:created>
  <dcterms:modified xsi:type="dcterms:W3CDTF">2011-02-22T23:40:35Z</dcterms:modified>
</cp:coreProperties>
</file>